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59" r:id="rId5"/>
    <p:sldId id="260" r:id="rId6"/>
    <p:sldId id="263" r:id="rId7"/>
    <p:sldId id="261" r:id="rId8"/>
    <p:sldId id="258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916113"/>
            <a:ext cx="7772400" cy="1470025"/>
          </a:xfrm>
        </p:spPr>
        <p:txBody>
          <a:bodyPr/>
          <a:lstStyle>
            <a:lvl1pPr>
              <a:defRPr sz="440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4113" y="3860800"/>
            <a:ext cx="6400800" cy="792163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17475"/>
            <a:ext cx="2057400" cy="56769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7475"/>
            <a:ext cx="6019800" cy="56769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7475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86F56D-8CDB-420C-8567-FCD176CACB3D}" type="datetimeFigureOut">
              <a:rPr lang="zh-CN" altLang="en-US" smtClean="0"/>
              <a:pPr/>
              <a:t>2017/10/25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D9F8B1-BE70-4C80-94B8-5D014734EC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  <a:ea typeface="黑体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 flipV="1">
            <a:off x="468313" y="-45718"/>
            <a:ext cx="7772400" cy="45719"/>
          </a:xfrm>
        </p:spPr>
        <p:txBody>
          <a:bodyPr/>
          <a:lstStyle/>
          <a:p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54113" y="4221088"/>
            <a:ext cx="6400800" cy="1152128"/>
          </a:xfrm>
        </p:spPr>
        <p:txBody>
          <a:bodyPr/>
          <a:lstStyle/>
          <a:p>
            <a:r>
              <a:rPr lang="en-US" altLang="zh-CN" b="1" dirty="0" smtClean="0"/>
              <a:t>2017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9</a:t>
            </a:r>
            <a:r>
              <a:rPr lang="zh-CN" altLang="en-US" b="1" dirty="0" smtClean="0"/>
              <a:t>月</a:t>
            </a:r>
            <a:r>
              <a:rPr lang="en-US" altLang="zh-CN" b="1" dirty="0" smtClean="0"/>
              <a:t>5</a:t>
            </a:r>
            <a:r>
              <a:rPr lang="zh-CN" altLang="en-US" b="1" smtClean="0"/>
              <a:t>日 </a:t>
            </a:r>
            <a:endParaRPr lang="en-US" altLang="zh-CN" b="1" dirty="0" smtClean="0"/>
          </a:p>
          <a:p>
            <a:r>
              <a:rPr lang="zh-CN" altLang="en-US" b="1" dirty="0" smtClean="0"/>
              <a:t>蒲大芳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2339752" y="1484784"/>
            <a:ext cx="402616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家 长 工 作</a:t>
            </a:r>
            <a:endParaRPr lang="zh-CN" alt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2289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68761"/>
            <a:ext cx="8712968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       </a:t>
            </a:r>
            <a:r>
              <a:rPr lang="en-US" altLang="zh-CN" sz="3600" b="1" dirty="0" smtClean="0"/>
              <a:t>《</a:t>
            </a:r>
            <a:r>
              <a:rPr lang="zh-CN" altLang="zh-CN" sz="3600" b="1" dirty="0" smtClean="0"/>
              <a:t>幼儿园工作规程</a:t>
            </a:r>
            <a:r>
              <a:rPr lang="en-US" altLang="zh-CN" sz="3600" b="1" dirty="0" smtClean="0"/>
              <a:t>》</a:t>
            </a:r>
            <a:r>
              <a:rPr lang="zh-CN" altLang="zh-CN" sz="3600" b="1" dirty="0" smtClean="0"/>
              <a:t>规定</a:t>
            </a:r>
            <a:r>
              <a:rPr lang="zh-CN" altLang="en-US" sz="3600" b="1" dirty="0" smtClean="0"/>
              <a:t>：</a:t>
            </a:r>
            <a:r>
              <a:rPr lang="zh-CN" altLang="zh-CN" sz="3600" b="1" dirty="0" smtClean="0"/>
              <a:t>幼儿园应主动与幼儿家庭配合，帮助家长创设良好的家庭教育环境。幼儿园保育员每天的工作除了做好卫生消毒，生活保健外，还要协助教师做好配班和家长工作，这样才能真正实现教中有保，保中有教。</a:t>
            </a:r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4597623"/>
          </a:xfrm>
        </p:spPr>
        <p:txBody>
          <a:bodyPr/>
          <a:lstStyle/>
          <a:p>
            <a:pPr>
              <a:buNone/>
            </a:pPr>
            <a:r>
              <a:rPr lang="en-US" altLang="zh-CN" sz="3600" b="1" dirty="0" smtClean="0"/>
              <a:t>         </a:t>
            </a:r>
            <a:r>
              <a:rPr lang="zh-CN" altLang="zh-CN" sz="3600" b="1" dirty="0" smtClean="0"/>
              <a:t>家长工作是幼儿园保教工作的延续和补充，做好家长工作能使幼儿园工作得到事半功倍的效果。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      </a:t>
            </a:r>
            <a:r>
              <a:rPr lang="zh-CN" altLang="zh-CN" sz="3600" b="1" dirty="0" smtClean="0"/>
              <a:t>家长工作是一门很深的学问，与形形色色的家长沟通，更是一项不太轻松的工作。</a:t>
            </a:r>
            <a:endParaRPr lang="zh-CN" altLang="en-US" sz="36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556791"/>
            <a:ext cx="8363272" cy="4237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/>
              <a:t>         生活老师</a:t>
            </a:r>
            <a:r>
              <a:rPr lang="zh-CN" altLang="zh-CN" sz="3600" b="1" dirty="0" smtClean="0"/>
              <a:t>每天接待幼儿</a:t>
            </a:r>
            <a:r>
              <a:rPr lang="zh-CN" altLang="en-US" sz="3600" b="1" dirty="0" smtClean="0"/>
              <a:t>，</a:t>
            </a:r>
            <a:r>
              <a:rPr lang="zh-CN" altLang="zh-CN" sz="3600" b="1" dirty="0" smtClean="0"/>
              <a:t>与幼儿家长打交道，在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衣食、睡行、生活习惯</a:t>
            </a:r>
            <a:r>
              <a:rPr lang="zh-CN" altLang="zh-CN" sz="3600" b="1" dirty="0" smtClean="0"/>
              <a:t>等方面与幼儿更亲密，对他们更了解。有效的沟通可以消除隔阂，增进相互间的了解，进而建立信任感。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/>
          <a:lstStyle/>
          <a:p>
            <a:pPr algn="l"/>
            <a:r>
              <a:rPr lang="en-US" altLang="zh-CN" dirty="0" smtClean="0"/>
              <a:t>           </a:t>
            </a:r>
            <a:r>
              <a:rPr lang="zh-CN" altLang="zh-CN" dirty="0" smtClean="0"/>
              <a:t>一、家长接纳</a:t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021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600" b="1" dirty="0" smtClean="0"/>
              <a:t>1.</a:t>
            </a:r>
            <a:r>
              <a:rPr lang="zh-CN" altLang="zh-CN" sz="3600" b="1" dirty="0" smtClean="0"/>
              <a:t>热情主动：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     </a:t>
            </a:r>
            <a:r>
              <a:rPr lang="zh-CN" altLang="zh-CN" sz="2800" dirty="0" smtClean="0"/>
              <a:t>开学初让家长了解自己，充分展现自己的个人魅力。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          </a:t>
            </a:r>
            <a:r>
              <a:rPr lang="zh-CN" altLang="en-US" sz="2800" dirty="0" smtClean="0"/>
              <a:t>平时热情主动，如：</a:t>
            </a:r>
            <a:r>
              <a:rPr lang="zh-CN" altLang="zh-CN" sz="2800" dirty="0" smtClean="0"/>
              <a:t>清晨</a:t>
            </a:r>
            <a:r>
              <a:rPr lang="zh-CN" altLang="en-US" sz="2800" dirty="0" smtClean="0"/>
              <a:t>的热情接待，</a:t>
            </a:r>
            <a:r>
              <a:rPr lang="zh-CN" altLang="zh-CN" sz="2800" dirty="0" smtClean="0"/>
              <a:t>认真的接下家长交付的药，仔细地听取家长的嘱咐。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          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381599"/>
          </a:xfrm>
        </p:spPr>
        <p:txBody>
          <a:bodyPr/>
          <a:lstStyle/>
          <a:p>
            <a:pPr>
              <a:buNone/>
            </a:pPr>
            <a:r>
              <a:rPr lang="en-US" altLang="zh-CN" sz="3600" b="1" dirty="0" smtClean="0"/>
              <a:t>2. </a:t>
            </a:r>
            <a:r>
              <a:rPr lang="zh-CN" altLang="zh-CN" sz="3600" b="1" dirty="0" smtClean="0"/>
              <a:t>细节感动：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2800" dirty="0" smtClean="0"/>
              <a:t>         </a:t>
            </a:r>
            <a:r>
              <a:rPr lang="zh-CN" altLang="zh-CN" sz="2400" dirty="0" smtClean="0"/>
              <a:t>要在日常细节和行动上感动家长，赢得家长的信赖。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800" dirty="0" smtClean="0"/>
              <a:t>         </a:t>
            </a:r>
            <a:r>
              <a:rPr lang="zh-CN" altLang="en-US" sz="2400" dirty="0" smtClean="0"/>
              <a:t>如：</a:t>
            </a:r>
            <a:r>
              <a:rPr lang="zh-CN" altLang="zh-CN" sz="2400" dirty="0" smtClean="0"/>
              <a:t>离园时，应及时的配合教师汇报孩子的饮食起居，并适时的结合孩子的身体状况给家长一些建议。指导家长更合理的安排孩子的饮食床辱衣服。这些细心的指导，会让家长更放心，更信任保育员，进而建立相互间的信任感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/>
          <a:lstStyle/>
          <a:p>
            <a:pPr algn="l"/>
            <a:r>
              <a:rPr lang="en-US" altLang="zh-CN" dirty="0" smtClean="0"/>
              <a:t>   </a:t>
            </a:r>
            <a:r>
              <a:rPr lang="zh-CN" altLang="zh-CN" dirty="0" smtClean="0"/>
              <a:t>二、 交流沟通</a:t>
            </a:r>
            <a:r>
              <a:rPr lang="en-US" altLang="zh-CN" dirty="0" smtClean="0"/>
              <a:t>--</a:t>
            </a:r>
            <a:r>
              <a:rPr lang="zh-CN" altLang="zh-CN" dirty="0" smtClean="0"/>
              <a:t>方法和技巧 </a:t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615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600" b="1" dirty="0" smtClean="0"/>
              <a:t>1.</a:t>
            </a:r>
            <a:r>
              <a:rPr lang="zh-CN" altLang="zh-CN" sz="3600" b="1" dirty="0" smtClean="0"/>
              <a:t>反映问题讲艺术</a:t>
            </a:r>
            <a:r>
              <a:rPr lang="zh-CN" altLang="zh-CN" sz="1400" dirty="0" smtClean="0"/>
              <a:t>先说进步</a:t>
            </a:r>
            <a:r>
              <a:rPr lang="zh-CN" altLang="en-US" sz="1400" dirty="0" smtClean="0"/>
              <a:t> </a:t>
            </a:r>
            <a:r>
              <a:rPr lang="zh-CN" altLang="zh-CN" sz="1400" dirty="0" smtClean="0"/>
              <a:t>后提要求。</a:t>
            </a:r>
          </a:p>
          <a:p>
            <a:pPr>
              <a:buNone/>
            </a:pPr>
            <a:r>
              <a:rPr lang="en-US" altLang="zh-CN" sz="3600" b="1" dirty="0" smtClean="0"/>
              <a:t>2.</a:t>
            </a:r>
            <a:r>
              <a:rPr lang="zh-CN" altLang="zh-CN" sz="3600" b="1" dirty="0" smtClean="0"/>
              <a:t>解决问题抓要害</a:t>
            </a:r>
            <a:r>
              <a:rPr lang="zh-CN" altLang="en-US" sz="1400" dirty="0" smtClean="0"/>
              <a:t>合理建议 解决措施</a:t>
            </a:r>
            <a:endParaRPr lang="zh-CN" altLang="zh-CN" sz="1400" dirty="0" smtClean="0"/>
          </a:p>
          <a:p>
            <a:pPr>
              <a:buNone/>
            </a:pPr>
            <a:r>
              <a:rPr lang="en-US" altLang="zh-CN" sz="3600" b="1" dirty="0" smtClean="0"/>
              <a:t>3.</a:t>
            </a:r>
            <a:r>
              <a:rPr lang="zh-CN" altLang="zh-CN" sz="3600" b="1" dirty="0" smtClean="0"/>
              <a:t>安全问题求主动</a:t>
            </a:r>
            <a:r>
              <a:rPr lang="zh-CN" altLang="en-US" sz="1400" dirty="0" smtClean="0"/>
              <a:t>及时告知 争取理解</a:t>
            </a:r>
            <a:endParaRPr lang="zh-CN" altLang="zh-CN" sz="1400" dirty="0" smtClean="0"/>
          </a:p>
          <a:p>
            <a:pPr>
              <a:buNone/>
            </a:pP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093567"/>
          </a:xfrm>
        </p:spPr>
        <p:txBody>
          <a:bodyPr/>
          <a:lstStyle/>
          <a:p>
            <a:pPr>
              <a:buNone/>
            </a:pPr>
            <a:r>
              <a:rPr lang="zh-CN" altLang="zh-CN" sz="4000" b="1" dirty="0"/>
              <a:t>用真诚和微笑感动家</a:t>
            </a:r>
            <a:r>
              <a:rPr lang="zh-CN" altLang="zh-CN" sz="4000" b="1" dirty="0" smtClean="0"/>
              <a:t>长</a:t>
            </a:r>
            <a:r>
              <a:rPr lang="zh-CN" altLang="en-US" sz="4000" b="1" dirty="0" smtClean="0"/>
              <a:t>！</a:t>
            </a:r>
            <a:endParaRPr lang="en-US" altLang="zh-CN" sz="4000" b="1" dirty="0" smtClean="0"/>
          </a:p>
          <a:p>
            <a:pPr>
              <a:buNone/>
            </a:pPr>
            <a:r>
              <a:rPr lang="zh-CN" altLang="zh-CN" sz="4000" b="1" dirty="0" smtClean="0"/>
              <a:t>用</a:t>
            </a:r>
            <a:r>
              <a:rPr lang="zh-CN" altLang="zh-CN" sz="4000" b="1" dirty="0"/>
              <a:t>耐心和细心服务家</a:t>
            </a:r>
            <a:r>
              <a:rPr lang="zh-CN" altLang="zh-CN" sz="4000" b="1" dirty="0" smtClean="0"/>
              <a:t>长</a:t>
            </a:r>
            <a:r>
              <a:rPr lang="zh-CN" altLang="en-US" sz="4000" b="1" dirty="0" smtClean="0"/>
              <a:t>！</a:t>
            </a:r>
            <a:endParaRPr lang="en-US" altLang="zh-CN" sz="4000" b="1" dirty="0" smtClean="0"/>
          </a:p>
          <a:p>
            <a:pPr>
              <a:buNone/>
            </a:pPr>
            <a:r>
              <a:rPr lang="zh-CN" altLang="zh-CN" sz="4000" b="1" dirty="0" smtClean="0"/>
              <a:t>用</a:t>
            </a:r>
            <a:r>
              <a:rPr lang="zh-CN" altLang="zh-CN" sz="4000" b="1" dirty="0"/>
              <a:t>自己全身心的投入</a:t>
            </a:r>
            <a:r>
              <a:rPr lang="zh-CN" altLang="zh-CN" sz="4000" b="1" dirty="0" smtClean="0"/>
              <a:t>来换取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b="1" dirty="0" smtClean="0"/>
              <a:t>             </a:t>
            </a:r>
            <a:r>
              <a:rPr lang="zh-CN" altLang="zh-CN" sz="4000" b="1" dirty="0" smtClean="0"/>
              <a:t>家</a:t>
            </a:r>
            <a:r>
              <a:rPr lang="zh-CN" altLang="zh-CN" sz="4000" b="1" dirty="0"/>
              <a:t>长的信任和支持！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2915816" y="2636912"/>
            <a:ext cx="26853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谢  谢！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卷草阳台">
  <a:themeElements>
    <a:clrScheme name="卷草阳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卷草阳台">
      <a:majorFont>
        <a:latin typeface="Arial"/>
        <a:ea typeface="黑体"/>
        <a:cs typeface=""/>
      </a:majorFont>
      <a:minorFont>
        <a:latin typeface="Arial Rounded MT Bold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卷草阳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清香</Template>
  <TotalTime>78</TotalTime>
  <Words>598</Words>
  <Application>Microsoft Office PowerPoint</Application>
  <PresentationFormat>全屏显示(4:3)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卷草阳台</vt:lpstr>
      <vt:lpstr>幻灯片 1</vt:lpstr>
      <vt:lpstr>幻灯片 2</vt:lpstr>
      <vt:lpstr>幻灯片 3</vt:lpstr>
      <vt:lpstr>幻灯片 4</vt:lpstr>
      <vt:lpstr>           一、家长接纳 </vt:lpstr>
      <vt:lpstr>幻灯片 6</vt:lpstr>
      <vt:lpstr>   二、 交流沟通--方法和技巧  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13</cp:revision>
  <dcterms:created xsi:type="dcterms:W3CDTF">2017-04-27T00:26:21Z</dcterms:created>
  <dcterms:modified xsi:type="dcterms:W3CDTF">2017-10-25T07:51:19Z</dcterms:modified>
</cp:coreProperties>
</file>