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  <p:sldId id="284" r:id="rId4"/>
    <p:sldId id="304" r:id="rId5"/>
    <p:sldId id="316" r:id="rId6"/>
    <p:sldId id="289" r:id="rId7"/>
    <p:sldId id="288" r:id="rId8"/>
    <p:sldId id="286" r:id="rId9"/>
    <p:sldId id="287" r:id="rId10"/>
    <p:sldId id="328" r:id="rId1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4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-81915" y="-181610"/>
            <a:ext cx="12355195" cy="76149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97855" y="3568065"/>
            <a:ext cx="523303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solidFill>
                  <a:srgbClr val="6600FF"/>
                </a:solidFill>
              </a:rPr>
              <a:t>幼儿园音乐欣赏教学策略</a:t>
            </a:r>
            <a:endParaRPr lang="zh-CN" altLang="en-US" sz="3600" b="1">
              <a:solidFill>
                <a:srgbClr val="6600F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60475" y="1655445"/>
            <a:ext cx="9670415" cy="24301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bliqueBottomLeft"/>
              <a:lightRig rig="threePt" dir="t"/>
            </a:scene3d>
            <a:sp3d extrusionH="387350">
              <a:extrusionClr>
                <a:srgbClr val="175BCB"/>
              </a:extrusionClr>
            </a:sp3d>
          </a:bodyPr>
          <a:p>
            <a:pPr algn="ctr"/>
            <a:r>
              <a:rPr lang="zh-CN" altLang="en-US" sz="8000">
                <a:sym typeface="+mn-ea"/>
              </a:rPr>
              <a:t>用心聆听    尽情释放</a:t>
            </a:r>
            <a:endParaRPr lang="zh-CN" altLang="en-US" sz="8000">
              <a:sym typeface="+mn-ea"/>
            </a:endParaRPr>
          </a:p>
          <a:p>
            <a:pPr algn="ctr"/>
            <a:endParaRPr lang="zh-CN" altLang="en-US" sz="7200" b="1">
              <a:blipFill>
                <a:blip r:embed="rId2"/>
                <a:tile tx="0" ty="0" sx="82000" sy="63000" flip="none" algn="br"/>
              </a:blipFill>
              <a:effectLst>
                <a:outerShdw blurRad="60007" dist="310007" dir="7680000" sy="30000" kx="1300200" algn="ctr" rotWithShape="0">
                  <a:srgbClr val="0D1E55">
                    <a:alpha val="32000"/>
                  </a:srgbClr>
                </a:outerShdw>
              </a:effectLst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313930" y="5556885"/>
            <a:ext cx="32042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6600FF"/>
                </a:solidFill>
              </a:rPr>
              <a:t>小二班：胡冬梅</a:t>
            </a:r>
            <a:endParaRPr lang="zh-CN" altLang="en-US" sz="3200" b="1">
              <a:solidFill>
                <a:srgbClr val="66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4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-81915" y="-115570"/>
            <a:ext cx="12355195" cy="76149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9970" y="249555"/>
            <a:ext cx="916559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/>
              <a:t>一、什么是音乐欣赏</a:t>
            </a:r>
            <a:endParaRPr lang="zh-CN" altLang="en-US" sz="4800" b="1"/>
          </a:p>
        </p:txBody>
      </p:sp>
      <p:sp>
        <p:nvSpPr>
          <p:cNvPr id="3" name="文本框 2"/>
          <p:cNvSpPr txBox="1"/>
          <p:nvPr/>
        </p:nvSpPr>
        <p:spPr>
          <a:xfrm>
            <a:off x="1125220" y="1318895"/>
            <a:ext cx="9070340" cy="3538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3200">
                <a:cs typeface="宋体" panose="02010600030101010101" pitchFamily="2" charset="-122"/>
              </a:rPr>
              <a:t>·</a:t>
            </a:r>
            <a:r>
              <a:rPr lang="zh-CN" altLang="en-US" sz="3200"/>
              <a:t>音乐欣赏是一种审美活动，是通过音乐认识世界的一种思维活动。一般指通过聆听音乐作品获得审美享受的音乐活动。</a:t>
            </a:r>
            <a:endParaRPr lang="zh-CN" altLang="en-US" sz="3200"/>
          </a:p>
          <a:p>
            <a:endParaRPr lang="zh-CN" altLang="en-US" sz="3200"/>
          </a:p>
          <a:p>
            <a:r>
              <a:rPr lang="zh-CN" altLang="en-US" sz="3200">
                <a:cs typeface="宋体" panose="02010600030101010101" pitchFamily="2" charset="-122"/>
              </a:rPr>
              <a:t>·</a:t>
            </a:r>
            <a:r>
              <a:rPr lang="zh-CN" altLang="en-US" sz="3200"/>
              <a:t>具体一点说，音乐欣赏是人们在听音乐的活动中对音乐作品进行</a:t>
            </a:r>
            <a:r>
              <a:rPr lang="zh-CN" altLang="en-US" sz="3200">
                <a:solidFill>
                  <a:srgbClr val="0070C0"/>
                </a:solidFill>
              </a:rPr>
              <a:t>感受、理解、表现</a:t>
            </a:r>
            <a:r>
              <a:rPr lang="zh-CN" altLang="en-US" sz="3200"/>
              <a:t>的一种审美活动。</a:t>
            </a:r>
            <a:endParaRPr lang="zh-CN" altLang="en-US" sz="3200"/>
          </a:p>
        </p:txBody>
      </p:sp>
      <p:sp>
        <p:nvSpPr>
          <p:cNvPr id="6" name="流程图: 过程 5"/>
          <p:cNvSpPr/>
          <p:nvPr/>
        </p:nvSpPr>
        <p:spPr>
          <a:xfrm>
            <a:off x="626745" y="5427345"/>
            <a:ext cx="2573655" cy="907415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zh-CN" sz="4800" b="1"/>
              <a:t>倾  听</a:t>
            </a:r>
            <a:endParaRPr lang="zh-CN" altLang="zh-CN" sz="4800" b="1"/>
          </a:p>
        </p:txBody>
      </p:sp>
      <p:sp>
        <p:nvSpPr>
          <p:cNvPr id="7" name="文本框 6"/>
          <p:cNvSpPr txBox="1"/>
          <p:nvPr/>
        </p:nvSpPr>
        <p:spPr>
          <a:xfrm rot="6720000">
            <a:off x="3249295" y="5726430"/>
            <a:ext cx="655320" cy="829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zh-CN" altLang="en-US" sz="4800" b="1">
                <a:cs typeface="Arial" panose="020B0604020202020204" pitchFamily="34" charset="0"/>
              </a:rPr>
              <a:t>↑</a:t>
            </a:r>
            <a:endParaRPr lang="zh-CN" altLang="en-US" sz="4800" b="1">
              <a:cs typeface="Arial" panose="020B0604020202020204" pitchFamily="34" charset="0"/>
            </a:endParaRPr>
          </a:p>
        </p:txBody>
      </p:sp>
      <p:sp>
        <p:nvSpPr>
          <p:cNvPr id="10" name="流程图: 过程 9"/>
          <p:cNvSpPr/>
          <p:nvPr/>
        </p:nvSpPr>
        <p:spPr>
          <a:xfrm>
            <a:off x="4184015" y="5680075"/>
            <a:ext cx="3016250" cy="907415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800" b="1"/>
              <a:t>大脑联想</a:t>
            </a:r>
            <a:endParaRPr lang="zh-CN" altLang="en-US" sz="4800" b="1"/>
          </a:p>
        </p:txBody>
      </p:sp>
      <p:sp>
        <p:nvSpPr>
          <p:cNvPr id="12" name="流程图: 过程 11"/>
          <p:cNvSpPr/>
          <p:nvPr/>
        </p:nvSpPr>
        <p:spPr>
          <a:xfrm>
            <a:off x="8114665" y="5904865"/>
            <a:ext cx="2953385" cy="907415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800" b="1"/>
              <a:t>情感共鸣</a:t>
            </a:r>
            <a:endParaRPr lang="zh-CN" altLang="en-US" sz="4800" b="1"/>
          </a:p>
        </p:txBody>
      </p:sp>
      <p:sp>
        <p:nvSpPr>
          <p:cNvPr id="13" name="文本框 12"/>
          <p:cNvSpPr txBox="1"/>
          <p:nvPr/>
        </p:nvSpPr>
        <p:spPr>
          <a:xfrm rot="6720000">
            <a:off x="7306310" y="5873115"/>
            <a:ext cx="761365" cy="829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zh-CN" altLang="en-US" sz="4800" b="1">
                <a:cs typeface="Arial" panose="020B0604020202020204" pitchFamily="34" charset="0"/>
              </a:rPr>
              <a:t>↑</a:t>
            </a:r>
            <a:endParaRPr lang="zh-CN" altLang="en-US" sz="4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0" grpId="0" animBg="1"/>
      <p:bldP spid="13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4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-81915" y="-168910"/>
            <a:ext cx="12355195" cy="76149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29640" y="456565"/>
            <a:ext cx="9364980" cy="8299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zh-CN" altLang="en-US" sz="4800" b="1">
                <a:latin typeface="+mj-ea"/>
                <a:ea typeface="+mj-ea"/>
              </a:rPr>
              <a:t>二、幼儿音乐欣赏获得的核心</a:t>
            </a:r>
            <a:r>
              <a:rPr lang="zh-CN" altLang="en-US" sz="4800" b="1">
                <a:ln>
                  <a:noFill/>
                </a:ln>
                <a:latin typeface="+mj-ea"/>
                <a:ea typeface="+mj-ea"/>
              </a:rPr>
              <a:t>经验</a:t>
            </a:r>
            <a:endParaRPr lang="zh-CN" altLang="en-US" sz="4800" b="1">
              <a:ln>
                <a:noFill/>
              </a:ln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69035" y="1907540"/>
            <a:ext cx="6533515" cy="5791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en-US" altLang="zh-CN" sz="3200" b="1">
                <a:solidFill>
                  <a:srgbClr val="0070C0"/>
                </a:solidFill>
                <a:latin typeface="+mj-ea"/>
                <a:ea typeface="+mj-ea"/>
              </a:rPr>
              <a:t>1</a:t>
            </a:r>
            <a:r>
              <a:rPr lang="zh-CN" altLang="en-US" sz="3200" b="1">
                <a:solidFill>
                  <a:srgbClr val="0070C0"/>
                </a:solidFill>
                <a:latin typeface="+mj-ea"/>
                <a:ea typeface="+mj-ea"/>
              </a:rPr>
              <a:t>、感受音乐曲式风格、结构和特点</a:t>
            </a:r>
            <a:endParaRPr lang="zh-CN" altLang="en-US" sz="3200" b="1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69035" y="3139440"/>
            <a:ext cx="6104255" cy="5835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en-US" altLang="zh-CN" sz="3200" b="1">
                <a:solidFill>
                  <a:srgbClr val="0070C0"/>
                </a:solidFill>
                <a:latin typeface="+mj-ea"/>
                <a:ea typeface="华文琥珀" panose="02010800040101010101" charset="-122"/>
              </a:rPr>
              <a:t>2</a:t>
            </a:r>
            <a:r>
              <a:rPr lang="zh-CN" altLang="en-US" sz="3200" b="1">
                <a:solidFill>
                  <a:srgbClr val="0070C0"/>
                </a:solidFill>
                <a:latin typeface="+mn-ea"/>
              </a:rPr>
              <a:t>、</a:t>
            </a:r>
            <a:r>
              <a:rPr lang="zh-CN" altLang="en-US" sz="3200" b="1">
                <a:solidFill>
                  <a:srgbClr val="0070C0"/>
                </a:solidFill>
                <a:latin typeface="+mj-ea"/>
                <a:ea typeface="+mj-ea"/>
              </a:rPr>
              <a:t>用自己的方式表现音乐的特点</a:t>
            </a:r>
            <a:endParaRPr lang="zh-CN" altLang="en-US" sz="3200" b="1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69035" y="4339590"/>
            <a:ext cx="6533515" cy="5791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en-US" altLang="zh-CN" sz="3200" b="1">
                <a:solidFill>
                  <a:srgbClr val="0070C0"/>
                </a:solidFill>
                <a:latin typeface="+mj-ea"/>
                <a:ea typeface="华文琥珀" panose="02010800040101010101" charset="-122"/>
              </a:rPr>
              <a:t>3</a:t>
            </a:r>
            <a:r>
              <a:rPr lang="zh-CN" altLang="en-US" sz="3200" b="1">
                <a:solidFill>
                  <a:srgbClr val="0070C0"/>
                </a:solidFill>
                <a:latin typeface="+mj-ea"/>
                <a:ea typeface="+mj-ea"/>
              </a:rPr>
              <a:t>、从创造和审美的视角来表现音乐</a:t>
            </a:r>
            <a:endParaRPr lang="zh-CN" altLang="en-US" sz="3200" b="1">
              <a:solidFill>
                <a:srgbClr val="0070C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ldLvl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4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-81915" y="-198120"/>
            <a:ext cx="12355195" cy="76149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06805" y="449580"/>
            <a:ext cx="9977120" cy="8299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zh-CN" altLang="en-US" sz="4800" b="1">
                <a:latin typeface="+mj-ea"/>
                <a:ea typeface="+mj-ea"/>
              </a:rPr>
              <a:t>三、幼儿音乐欣赏活动的设计与组织</a:t>
            </a:r>
            <a:endParaRPr lang="en-US" altLang="zh-CN" sz="4800" b="1"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69035" y="1907540"/>
            <a:ext cx="9986010" cy="15684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en-US" altLang="zh-CN" sz="3200" b="1">
                <a:solidFill>
                  <a:srgbClr val="0070C0"/>
                </a:solidFill>
                <a:latin typeface="+mj-ea"/>
                <a:ea typeface="+mj-ea"/>
              </a:rPr>
              <a:t>1</a:t>
            </a:r>
            <a:r>
              <a:rPr lang="zh-CN" altLang="en-US" sz="3200" b="1">
                <a:solidFill>
                  <a:srgbClr val="0070C0"/>
                </a:solidFill>
                <a:latin typeface="+mj-ea"/>
                <a:ea typeface="+mj-ea"/>
              </a:rPr>
              <a:t>、创设音乐的情境</a:t>
            </a:r>
            <a:endParaRPr lang="zh-CN" altLang="en-US" sz="3200" b="1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zh-CN" altLang="en-US" sz="3200" b="1">
                <a:solidFill>
                  <a:srgbClr val="0070C0"/>
                </a:solidFill>
                <a:latin typeface="+mj-ea"/>
                <a:ea typeface="+mj-ea"/>
              </a:rPr>
              <a:t>    创设语言情景（利用生动的语言把幼儿带入情境）</a:t>
            </a:r>
            <a:endParaRPr lang="zh-CN" altLang="en-US" sz="3200" b="1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zh-CN" altLang="en-US" sz="3200" b="1">
                <a:solidFill>
                  <a:srgbClr val="0070C0"/>
                </a:solidFill>
                <a:latin typeface="+mj-ea"/>
                <a:ea typeface="+mj-ea"/>
              </a:rPr>
              <a:t>利用图画、多媒体等手段再现音乐作品情境。</a:t>
            </a:r>
            <a:endParaRPr lang="zh-CN" altLang="en-US" sz="3200" b="1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69035" y="3945890"/>
            <a:ext cx="8552180" cy="5835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en-US" altLang="zh-CN" sz="3200">
                <a:solidFill>
                  <a:srgbClr val="0070C0"/>
                </a:solidFill>
                <a:latin typeface="+mj-ea"/>
                <a:ea typeface="华文琥珀" panose="02010800040101010101" charset="-122"/>
              </a:rPr>
              <a:t>2</a:t>
            </a:r>
            <a:r>
              <a:rPr lang="zh-CN" altLang="en-US" sz="3200" b="1">
                <a:solidFill>
                  <a:srgbClr val="0070C0"/>
                </a:solidFill>
                <a:latin typeface="+mj-ea"/>
                <a:ea typeface="+mj-ea"/>
              </a:rPr>
              <a:t>、用</a:t>
            </a:r>
            <a:r>
              <a:rPr lang="zh-CN" altLang="en-US" sz="3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动作、语言、美术</a:t>
            </a:r>
            <a:r>
              <a:rPr lang="zh-CN" altLang="en-US" sz="3200" b="1">
                <a:solidFill>
                  <a:srgbClr val="0070C0"/>
                </a:solidFill>
                <a:latin typeface="+mj-ea"/>
                <a:ea typeface="+mj-ea"/>
              </a:rPr>
              <a:t>等多种方式与音乐对话</a:t>
            </a:r>
            <a:endParaRPr lang="zh-CN" altLang="en-US" sz="3200" b="1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69035" y="4845685"/>
            <a:ext cx="6920865" cy="5835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en-US" altLang="zh-CN" sz="3200" b="1">
                <a:solidFill>
                  <a:srgbClr val="0070C0"/>
                </a:solidFill>
                <a:latin typeface="+mj-ea"/>
                <a:ea typeface="华文琥珀" panose="02010800040101010101" charset="-122"/>
              </a:rPr>
              <a:t>3</a:t>
            </a:r>
            <a:r>
              <a:rPr lang="zh-CN" altLang="en-US" sz="3200" b="1">
                <a:solidFill>
                  <a:srgbClr val="0070C0"/>
                </a:solidFill>
                <a:latin typeface="+mj-ea"/>
                <a:ea typeface="+mj-ea"/>
              </a:rPr>
              <a:t>、以游戏化的方式引导幼儿感受音乐</a:t>
            </a:r>
            <a:endParaRPr lang="zh-CN" altLang="en-US" sz="3200" b="1">
              <a:solidFill>
                <a:srgbClr val="0070C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4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-82550" y="-241935"/>
            <a:ext cx="12355195" cy="76149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72030" y="2228850"/>
            <a:ext cx="7646035" cy="2399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15000" b="1">
                <a:solidFill>
                  <a:srgbClr val="0070C0"/>
                </a:solidFill>
                <a:latin typeface="华文琥珀" panose="02010800040101010101" charset="-122"/>
                <a:ea typeface="华文琥珀" panose="02010800040101010101" charset="-122"/>
              </a:rPr>
              <a:t>方  法  ？</a:t>
            </a:r>
            <a:endParaRPr lang="zh-CN" altLang="en-US" sz="15000" b="1">
              <a:solidFill>
                <a:srgbClr val="0070C0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2" grpId="3" animBg="1"/>
      <p:bldP spid="2" grpId="4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4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-81915" y="-2540"/>
            <a:ext cx="12355195" cy="76149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01725" y="465455"/>
            <a:ext cx="8752840" cy="8299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zh-CN" altLang="en-US" sz="4800" b="1">
                <a:solidFill>
                  <a:schemeClr val="tx1"/>
                </a:solidFill>
                <a:latin typeface="+mj-ea"/>
                <a:ea typeface="+mj-ea"/>
              </a:rPr>
              <a:t>范例：大班音乐欣赏《幽默曲》</a:t>
            </a:r>
            <a:endParaRPr lang="zh-CN" altLang="en-US" sz="4800" b="1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43965" y="1651000"/>
            <a:ext cx="9165590" cy="15684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l"/>
            <a:r>
              <a:rPr lang="en-US" altLang="zh-CN" sz="3200" b="1">
                <a:solidFill>
                  <a:srgbClr val="0070C0"/>
                </a:solidFill>
                <a:effectLst/>
                <a:latin typeface="+mn-ea"/>
                <a:ea typeface="华文琥珀" panose="02010800040101010101" charset="-122"/>
              </a:rPr>
              <a:t>1</a:t>
            </a:r>
            <a:r>
              <a:rPr lang="zh-CN" altLang="en-US" sz="3200" b="1">
                <a:solidFill>
                  <a:srgbClr val="0070C0"/>
                </a:solidFill>
                <a:effectLst/>
                <a:latin typeface="+mj-ea"/>
                <a:ea typeface="+mj-ea"/>
              </a:rPr>
              <a:t>、教师空手投入地拉小提琴，带领幼儿进入音乐</a:t>
            </a:r>
            <a:endParaRPr lang="zh-CN" altLang="en-US" sz="3200" b="1">
              <a:solidFill>
                <a:srgbClr val="0070C0"/>
              </a:solidFill>
              <a:effectLst/>
              <a:latin typeface="+mj-ea"/>
              <a:ea typeface="+mj-ea"/>
            </a:endParaRPr>
          </a:p>
          <a:p>
            <a:pPr algn="l"/>
            <a:r>
              <a:rPr lang="zh-CN" altLang="en-US" sz="3200" b="1">
                <a:solidFill>
                  <a:srgbClr val="0070C0"/>
                </a:solidFill>
                <a:effectLst/>
                <a:latin typeface="+mj-ea"/>
                <a:ea typeface="+mj-ea"/>
              </a:rPr>
              <a:t>欣赏的氛</a:t>
            </a:r>
            <a:r>
              <a:rPr lang="zh-CN" altLang="en-US" sz="3200" b="1">
                <a:solidFill>
                  <a:srgbClr val="0070C0"/>
                </a:solidFill>
                <a:effectLst/>
                <a:latin typeface="+mn-ea"/>
              </a:rPr>
              <a:t>围。</a:t>
            </a:r>
            <a:r>
              <a:rPr lang="zh-CN" altLang="en-US" sz="3200" b="1">
                <a:solidFill>
                  <a:srgbClr val="0070C0"/>
                </a:solidFill>
                <a:effectLst/>
                <a:latin typeface="+mn-ea"/>
                <a:sym typeface="+mn-ea"/>
              </a:rPr>
              <a:t>以</a:t>
            </a:r>
            <a:r>
              <a:rPr lang="en-US" altLang="zh-CN" sz="3200" b="1">
                <a:solidFill>
                  <a:srgbClr val="0070C0"/>
                </a:solidFill>
                <a:effectLst/>
                <a:latin typeface="+mn-ea"/>
                <a:ea typeface="华文琥珀" panose="02010800040101010101" charset="-122"/>
                <a:sym typeface="+mn-ea"/>
              </a:rPr>
              <a:t>“</a:t>
            </a:r>
            <a:r>
              <a:rPr lang="zh-CN" altLang="en-US" sz="3200" b="1">
                <a:solidFill>
                  <a:srgbClr val="0070C0"/>
                </a:solidFill>
                <a:effectLst/>
                <a:latin typeface="+mn-ea"/>
                <a:sym typeface="+mn-ea"/>
              </a:rPr>
              <a:t>老师是怎么拉小提琴的？</a:t>
            </a:r>
            <a:r>
              <a:rPr lang="en-US" altLang="zh-CN" sz="3200" b="1">
                <a:solidFill>
                  <a:srgbClr val="0070C0"/>
                </a:solidFill>
                <a:effectLst/>
                <a:latin typeface="+mn-ea"/>
                <a:ea typeface="华文琥珀" panose="02010800040101010101" charset="-122"/>
                <a:sym typeface="+mn-ea"/>
              </a:rPr>
              <a:t>”</a:t>
            </a:r>
            <a:r>
              <a:rPr lang="zh-CN" altLang="en-US" sz="3200" b="1">
                <a:solidFill>
                  <a:srgbClr val="0070C0"/>
                </a:solidFill>
                <a:effectLst/>
                <a:latin typeface="+mn-ea"/>
                <a:sym typeface="+mn-ea"/>
              </a:rPr>
              <a:t>有目</a:t>
            </a:r>
            <a:endParaRPr lang="zh-CN" altLang="en-US" sz="3200" b="1">
              <a:solidFill>
                <a:srgbClr val="0070C0"/>
              </a:solidFill>
              <a:effectLst/>
              <a:latin typeface="+mn-ea"/>
              <a:sym typeface="+mn-ea"/>
            </a:endParaRPr>
          </a:p>
          <a:p>
            <a:pPr algn="l"/>
            <a:r>
              <a:rPr lang="zh-CN" altLang="en-US" sz="3200" b="1">
                <a:solidFill>
                  <a:srgbClr val="0070C0"/>
                </a:solidFill>
                <a:effectLst/>
                <a:latin typeface="+mn-ea"/>
                <a:sym typeface="+mn-ea"/>
              </a:rPr>
              <a:t>的引导幼儿倾听，暗示音乐的结构和节奏。</a:t>
            </a:r>
            <a:endParaRPr lang="zh-CN" altLang="en-US" sz="3200" b="1">
              <a:solidFill>
                <a:srgbClr val="0070C0"/>
              </a:solidFill>
              <a:effectLst/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3965" y="3549015"/>
            <a:ext cx="8962390" cy="10763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en-US" altLang="zh-CN" sz="3200" b="1">
                <a:solidFill>
                  <a:srgbClr val="0070C0"/>
                </a:solidFill>
                <a:latin typeface="+mj-ea"/>
                <a:ea typeface="华文琥珀" panose="02010800040101010101" charset="-122"/>
              </a:rPr>
              <a:t>2</a:t>
            </a:r>
            <a:r>
              <a:rPr lang="zh-CN" altLang="en-US" sz="3200" b="1">
                <a:solidFill>
                  <a:srgbClr val="0070C0"/>
                </a:solidFill>
                <a:latin typeface="+mn-ea"/>
              </a:rPr>
              <a:t>、请幼儿用绘画的方式记录音乐，继续感受乐曲</a:t>
            </a:r>
            <a:endParaRPr lang="zh-CN" altLang="en-US" sz="3200" b="1">
              <a:solidFill>
                <a:srgbClr val="0070C0"/>
              </a:solidFill>
              <a:latin typeface="+mn-ea"/>
            </a:endParaRPr>
          </a:p>
          <a:p>
            <a:r>
              <a:rPr lang="zh-CN" altLang="en-US" sz="3200" b="1">
                <a:solidFill>
                  <a:srgbClr val="0070C0"/>
                </a:solidFill>
                <a:latin typeface="+mn-ea"/>
              </a:rPr>
              <a:t>节奏和结构。</a:t>
            </a:r>
            <a:endParaRPr lang="zh-CN" altLang="en-US" sz="3200" b="1">
              <a:solidFill>
                <a:srgbClr val="0070C0"/>
              </a:solidFill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43965" y="4798060"/>
            <a:ext cx="9370695" cy="15684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en-US" altLang="zh-CN" sz="3200" b="1">
                <a:solidFill>
                  <a:srgbClr val="0070C0"/>
                </a:solidFill>
                <a:latin typeface="+mn-ea"/>
              </a:rPr>
              <a:t>3</a:t>
            </a:r>
            <a:r>
              <a:rPr lang="zh-CN" altLang="en-US" sz="3200" b="1">
                <a:solidFill>
                  <a:srgbClr val="0070C0"/>
                </a:solidFill>
                <a:latin typeface="+mn-ea"/>
              </a:rPr>
              <a:t>、用动作感知和表现音乐。（你喜欢那一段音乐，</a:t>
            </a:r>
            <a:endParaRPr lang="zh-CN" altLang="en-US" sz="3200" b="1">
              <a:solidFill>
                <a:srgbClr val="0070C0"/>
              </a:solidFill>
              <a:latin typeface="+mn-ea"/>
            </a:endParaRPr>
          </a:p>
          <a:p>
            <a:r>
              <a:rPr lang="zh-CN" altLang="en-US" sz="3200" b="1">
                <a:solidFill>
                  <a:srgbClr val="0070C0"/>
                </a:solidFill>
                <a:latin typeface="+mn-ea"/>
              </a:rPr>
              <a:t>它让你想到了什么事情？</a:t>
            </a:r>
            <a:r>
              <a:rPr lang="en-US" altLang="zh-CN" sz="3200" b="1">
                <a:solidFill>
                  <a:srgbClr val="0070C0"/>
                </a:solidFill>
                <a:latin typeface="+mn-ea"/>
              </a:rPr>
              <a:t>——</a:t>
            </a:r>
            <a:r>
              <a:rPr lang="zh-CN" altLang="en-US" sz="3200" b="1">
                <a:solidFill>
                  <a:srgbClr val="0070C0"/>
                </a:solidFill>
                <a:latin typeface="+mn-ea"/>
              </a:rPr>
              <a:t>个别说，一起做；自</a:t>
            </a:r>
            <a:endParaRPr lang="zh-CN" altLang="en-US" sz="3200" b="1">
              <a:solidFill>
                <a:srgbClr val="0070C0"/>
              </a:solidFill>
              <a:latin typeface="+mn-ea"/>
            </a:endParaRPr>
          </a:p>
          <a:p>
            <a:r>
              <a:rPr lang="zh-CN" altLang="en-US" sz="3200" b="1">
                <a:solidFill>
                  <a:srgbClr val="0070C0"/>
                </a:solidFill>
                <a:latin typeface="+mn-ea"/>
              </a:rPr>
              <a:t>由表演；合作表演。）</a:t>
            </a:r>
            <a:endParaRPr lang="zh-CN" altLang="en-US" sz="3200" b="1">
              <a:solidFill>
                <a:srgbClr val="0070C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4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-81915" y="-194945"/>
            <a:ext cx="12355195" cy="76149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56970" y="1018540"/>
            <a:ext cx="6916420" cy="829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zh-CN" altLang="en-US" sz="4800" b="1" u="sng">
                <a:solidFill>
                  <a:schemeClr val="tx1"/>
                </a:solidFill>
                <a:effectLst/>
                <a:latin typeface="+mj-ea"/>
                <a:ea typeface="+mj-ea"/>
              </a:rPr>
              <a:t>研讨</a:t>
            </a:r>
            <a:r>
              <a:rPr lang="zh-CN" altLang="en-US" sz="4800" b="1" u="sng">
                <a:solidFill>
                  <a:schemeClr val="tx1"/>
                </a:solidFill>
                <a:latin typeface="+mj-ea"/>
                <a:ea typeface="+mj-ea"/>
              </a:rPr>
              <a:t>：音乐欣赏《化蝶》</a:t>
            </a:r>
            <a:endParaRPr lang="zh-CN" altLang="en-US" sz="4800" b="1" u="sng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67205" y="4134485"/>
            <a:ext cx="2019300" cy="8299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zh-CN" altLang="en-US" sz="4800" b="1">
                <a:solidFill>
                  <a:srgbClr val="0070C0"/>
                </a:solidFill>
                <a:latin typeface="+mj-ea"/>
                <a:ea typeface="+mj-ea"/>
              </a:rPr>
              <a:t>小班？</a:t>
            </a:r>
            <a:endParaRPr lang="zh-CN" altLang="en-US" sz="4800" b="1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85715" y="4134485"/>
            <a:ext cx="2019300" cy="8299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zh-CN" altLang="en-US" sz="4800" b="1">
                <a:solidFill>
                  <a:srgbClr val="0070C0"/>
                </a:solidFill>
                <a:latin typeface="+mj-ea"/>
                <a:ea typeface="+mj-ea"/>
              </a:rPr>
              <a:t>中班？</a:t>
            </a:r>
            <a:endParaRPr lang="zh-CN" altLang="en-US" sz="4800" b="1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183880" y="4134485"/>
            <a:ext cx="2019300" cy="8299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zh-CN" altLang="en-US" sz="4800" b="1">
                <a:solidFill>
                  <a:srgbClr val="0070C0"/>
                </a:solidFill>
                <a:latin typeface="+mj-ea"/>
                <a:ea typeface="+mj-ea"/>
              </a:rPr>
              <a:t>大班？</a:t>
            </a:r>
            <a:endParaRPr lang="zh-CN" altLang="en-US" sz="4800" b="1">
              <a:solidFill>
                <a:srgbClr val="0070C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bldLvl="0" animBg="1"/>
      <p:bldP spid="3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4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-81915" y="-194945"/>
            <a:ext cx="12355195" cy="76149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85445" y="1647825"/>
            <a:ext cx="11664950" cy="28613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en-US" altLang="zh-CN" sz="4000" b="1">
                <a:solidFill>
                  <a:srgbClr val="0070C0"/>
                </a:solidFill>
                <a:latin typeface="+mj-ea"/>
                <a:ea typeface="+mj-ea"/>
              </a:rPr>
              <a:t>   </a:t>
            </a:r>
            <a:r>
              <a:rPr lang="en-US" altLang="zh-CN" sz="6000" b="1">
                <a:solidFill>
                  <a:srgbClr val="0070C0"/>
                </a:solidFill>
                <a:latin typeface="+mj-ea"/>
                <a:ea typeface="+mj-ea"/>
              </a:rPr>
              <a:t>“</a:t>
            </a:r>
            <a:r>
              <a:rPr lang="zh-CN" altLang="zh-CN" sz="6000" b="1">
                <a:solidFill>
                  <a:srgbClr val="0070C0"/>
                </a:solidFill>
                <a:latin typeface="+mj-ea"/>
                <a:ea typeface="+mj-ea"/>
              </a:rPr>
              <a:t>教学的艺术不在于传授本领，</a:t>
            </a:r>
            <a:endParaRPr lang="zh-CN" altLang="zh-CN" sz="6000" b="1">
              <a:solidFill>
                <a:srgbClr val="0070C0"/>
              </a:solidFill>
              <a:latin typeface="+mj-ea"/>
              <a:ea typeface="+mj-ea"/>
            </a:endParaRPr>
          </a:p>
          <a:p>
            <a:endParaRPr lang="zh-CN" altLang="zh-CN" sz="6000" b="1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zh-CN" altLang="zh-CN" sz="6000" b="1">
                <a:solidFill>
                  <a:srgbClr val="0070C0"/>
                </a:solidFill>
                <a:latin typeface="+mj-ea"/>
                <a:ea typeface="+mj-ea"/>
              </a:rPr>
              <a:t>而在于激励、唤醒和鼓舞。</a:t>
            </a:r>
            <a:r>
              <a:rPr lang="en-US" altLang="zh-CN" sz="6000" b="1">
                <a:solidFill>
                  <a:srgbClr val="0070C0"/>
                </a:solidFill>
                <a:latin typeface="+mj-ea"/>
                <a:ea typeface="+mj-ea"/>
              </a:rPr>
              <a:t>”</a:t>
            </a:r>
            <a:endParaRPr lang="en-US" altLang="zh-CN" sz="6000" b="1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81190" y="5288280"/>
            <a:ext cx="3855720" cy="8299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en-US" altLang="zh-CN" sz="4800" b="1">
                <a:solidFill>
                  <a:srgbClr val="0070C0"/>
                </a:solidFill>
                <a:latin typeface="+mj-ea"/>
                <a:ea typeface="+mj-ea"/>
              </a:rPr>
              <a:t>——</a:t>
            </a:r>
            <a:r>
              <a:rPr lang="zh-CN" altLang="en-US" sz="4800" b="1">
                <a:solidFill>
                  <a:srgbClr val="0070C0"/>
                </a:solidFill>
                <a:latin typeface="+mj-ea"/>
                <a:ea typeface="+mj-ea"/>
              </a:rPr>
              <a:t>第斯多惠</a:t>
            </a:r>
            <a:endParaRPr lang="zh-CN" altLang="en-US" sz="4800" b="1">
              <a:solidFill>
                <a:srgbClr val="0070C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 rot="660000">
            <a:off x="2495550" y="2229485"/>
            <a:ext cx="309880" cy="2399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endParaRPr lang="zh-CN" altLang="en-US" sz="15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-71120" y="-85725"/>
            <a:ext cx="12334240" cy="78200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lang="en-US" altLang="zh-CN" sz="3200" b="1">
            <a:solidFill>
              <a:srgbClr val="0070C0"/>
            </a:solidFill>
            <a:latin typeface="+mj-ea"/>
            <a:ea typeface="+mj-ea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</Words>
  <Application>WPS 演示</Application>
  <PresentationFormat>宽屏</PresentationFormat>
  <Paragraphs>70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Wingdings</vt:lpstr>
      <vt:lpstr>华文琥珀</vt:lpstr>
      <vt:lpstr>Calibri</vt:lpstr>
      <vt:lpstr>微软雅黑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Ella</dc:creator>
  <cp:lastModifiedBy>Ella</cp:lastModifiedBy>
  <cp:revision>25</cp:revision>
  <dcterms:created xsi:type="dcterms:W3CDTF">2017-05-18T12:53:00Z</dcterms:created>
  <dcterms:modified xsi:type="dcterms:W3CDTF">2017-09-17T01:17:01Z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2052-10.1.0.6747</vt:lpwstr>
  </property>
</Properties>
</file>